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73" r:id="rId11"/>
    <p:sldId id="263" r:id="rId12"/>
    <p:sldId id="264" r:id="rId13"/>
    <p:sldId id="279" r:id="rId14"/>
    <p:sldId id="280" r:id="rId15"/>
    <p:sldId id="281" r:id="rId16"/>
    <p:sldId id="265" r:id="rId17"/>
    <p:sldId id="266" r:id="rId18"/>
    <p:sldId id="267" r:id="rId19"/>
    <p:sldId id="268" r:id="rId20"/>
    <p:sldId id="269" r:id="rId21"/>
    <p:sldId id="270" r:id="rId22"/>
    <p:sldId id="274" r:id="rId23"/>
    <p:sldId id="275" r:id="rId24"/>
    <p:sldId id="276" r:id="rId25"/>
    <p:sldId id="286" r:id="rId26"/>
    <p:sldId id="295" r:id="rId27"/>
    <p:sldId id="288" r:id="rId28"/>
    <p:sldId id="289" r:id="rId29"/>
    <p:sldId id="290" r:id="rId30"/>
    <p:sldId id="291" r:id="rId31"/>
    <p:sldId id="292" r:id="rId32"/>
    <p:sldId id="293" r:id="rId33"/>
    <p:sldId id="277" r:id="rId34"/>
    <p:sldId id="278" r:id="rId35"/>
    <p:sldId id="282" r:id="rId36"/>
    <p:sldId id="283" r:id="rId37"/>
    <p:sldId id="284" r:id="rId38"/>
    <p:sldId id="285" r:id="rId39"/>
    <p:sldId id="29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BE7AF-B80E-400F-A929-C6CAEEC485BA}" type="datetimeFigureOut">
              <a:rPr lang="ru-RU" smtClean="0"/>
              <a:pPr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7A5BF-3DE2-47A6-8A0D-E7DA8CBC4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22711"/>
          </a:xfrm>
        </p:spPr>
        <p:txBody>
          <a:bodyPr>
            <a:normAutofit/>
          </a:bodyPr>
          <a:lstStyle/>
          <a:p>
            <a:r>
              <a:rPr lang="ru-RU" dirty="0" smtClean="0"/>
              <a:t>СОВРЕМЕННЫЕ ОБРАЗОВАТЕЛЬНЫЕ ТЕХНОЛОГИИ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7772399" y="6165302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Личностно-ориентированное обучение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Это тип </a:t>
            </a:r>
            <a:r>
              <a:rPr lang="ru-RU" dirty="0"/>
              <a:t>образовательного процесса, в котором личность ученика и личность учителя выступают как его </a:t>
            </a:r>
            <a:r>
              <a:rPr lang="ru-RU" dirty="0" smtClean="0"/>
              <a:t>субъекты. Целью </a:t>
            </a:r>
            <a:r>
              <a:rPr lang="ru-RU" dirty="0"/>
              <a:t>обучения является развитие личности ребёнка, его индивидуальности и </a:t>
            </a:r>
            <a:r>
              <a:rPr lang="ru-RU" dirty="0" smtClean="0"/>
              <a:t>неповторимости. В </a:t>
            </a:r>
            <a:r>
              <a:rPr lang="ru-RU" dirty="0"/>
              <a:t>процессе обучения учитываются ценностные ориентации ребёнка и структура его убеждений, на основе которых формируется его «внутренняя модель мира</a:t>
            </a:r>
            <a:r>
              <a:rPr lang="ru-RU" dirty="0" smtClean="0"/>
              <a:t>».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Технологии, отвечающие требованиям </a:t>
            </a:r>
            <a:r>
              <a:rPr lang="ru-RU" b="1" dirty="0"/>
              <a:t>ФГОС: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- развивающее обучение;</a:t>
            </a:r>
          </a:p>
          <a:p>
            <a:r>
              <a:rPr lang="ru-RU" dirty="0"/>
              <a:t>- проблемное обучение;</a:t>
            </a:r>
          </a:p>
          <a:p>
            <a:r>
              <a:rPr lang="ru-RU" dirty="0"/>
              <a:t>- коммуникативное обучение;</a:t>
            </a:r>
          </a:p>
          <a:p>
            <a:r>
              <a:rPr lang="ru-RU" dirty="0"/>
              <a:t>- проектная технология;</a:t>
            </a:r>
          </a:p>
          <a:p>
            <a:r>
              <a:rPr lang="ru-RU" dirty="0"/>
              <a:t>- игровые технологии;</a:t>
            </a:r>
          </a:p>
          <a:p>
            <a:r>
              <a:rPr lang="ru-RU" dirty="0"/>
              <a:t>- диалог культур</a:t>
            </a:r>
            <a:r>
              <a:rPr lang="ru-RU" dirty="0" smtClean="0"/>
              <a:t>;</a:t>
            </a:r>
            <a:r>
              <a:rPr lang="ru-RU" dirty="0"/>
              <a:t> </a:t>
            </a:r>
            <a:r>
              <a:rPr lang="ru-RU" dirty="0" smtClean="0"/>
              <a:t>(авт. </a:t>
            </a:r>
            <a:r>
              <a:rPr lang="ru-RU" dirty="0" err="1" smtClean="0"/>
              <a:t>Библер</a:t>
            </a:r>
            <a:r>
              <a:rPr lang="ru-RU" dirty="0" smtClean="0"/>
              <a:t> В. С. </a:t>
            </a:r>
            <a:r>
              <a:rPr lang="ru-RU" dirty="0"/>
              <a:t>- </a:t>
            </a:r>
            <a:r>
              <a:rPr lang="ru-RU" dirty="0" smtClean="0"/>
              <a:t>ученый-философ,  г</a:t>
            </a:r>
            <a:r>
              <a:rPr lang="ru-RU" dirty="0"/>
              <a:t>. </a:t>
            </a:r>
            <a:r>
              <a:rPr lang="ru-RU" dirty="0" smtClean="0"/>
              <a:t>Москва; Курганов С. Ю. </a:t>
            </a:r>
            <a:r>
              <a:rPr lang="ru-RU" dirty="0"/>
              <a:t>- учитель-экспериментатор, г. </a:t>
            </a:r>
            <a:r>
              <a:rPr lang="ru-RU" dirty="0" smtClean="0"/>
              <a:t>Курган).</a:t>
            </a:r>
            <a:endParaRPr lang="ru-RU" dirty="0"/>
          </a:p>
          <a:p>
            <a:r>
              <a:rPr lang="ru-RU" dirty="0"/>
              <a:t>- информационно-коммуникативные </a:t>
            </a:r>
            <a:r>
              <a:rPr lang="ru-RU" dirty="0" smtClean="0"/>
              <a:t>технологии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Подходы по ФГОС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/>
              <a:t>- </a:t>
            </a:r>
            <a:r>
              <a:rPr lang="ru-RU" b="1" dirty="0" err="1"/>
              <a:t>компетентностный</a:t>
            </a:r>
            <a:r>
              <a:rPr lang="ru-RU" b="1" dirty="0"/>
              <a:t> подход;</a:t>
            </a:r>
          </a:p>
          <a:p>
            <a:pPr>
              <a:buNone/>
            </a:pPr>
            <a:r>
              <a:rPr lang="ru-RU" b="1" dirty="0" smtClean="0"/>
              <a:t>- </a:t>
            </a:r>
            <a:r>
              <a:rPr lang="ru-RU" b="1" dirty="0" err="1" smtClean="0"/>
              <a:t>деятельностный</a:t>
            </a:r>
            <a:r>
              <a:rPr lang="ru-RU" b="1" dirty="0" smtClean="0"/>
              <a:t> подход, который </a:t>
            </a:r>
            <a:r>
              <a:rPr lang="ru-RU" dirty="0" smtClean="0"/>
              <a:t>предполагает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наличие у детей познавательного мотива (желания узнать, открыть, научиться) и конкретной учебной цели (понимания того, что именно нужно выяснить, освоить); </a:t>
            </a:r>
            <a:endParaRPr lang="ru-RU" dirty="0" smtClean="0"/>
          </a:p>
          <a:p>
            <a:pPr lvl="0"/>
            <a:r>
              <a:rPr lang="ru-RU" dirty="0"/>
              <a:t>выполнение учениками определённых действий для приобретения недостающих знаний; </a:t>
            </a:r>
            <a:endParaRPr lang="ru-RU" dirty="0" smtClean="0"/>
          </a:p>
          <a:p>
            <a:pPr lvl="0"/>
            <a:r>
              <a:rPr lang="ru-RU" dirty="0"/>
              <a:t>выявление и освоение учащимися способа действия, позволяющего осознанно применять приобретённые знания; </a:t>
            </a:r>
            <a:endParaRPr lang="ru-RU" dirty="0" smtClean="0"/>
          </a:p>
          <a:p>
            <a:pPr lvl="0"/>
            <a:r>
              <a:rPr lang="ru-RU" dirty="0"/>
              <a:t>формирование у школьников умения контролировать свои действия как после их завершения, так и по ходу; </a:t>
            </a:r>
            <a:endParaRPr lang="ru-RU" dirty="0" smtClean="0"/>
          </a:p>
          <a:p>
            <a:pPr lvl="0"/>
            <a:r>
              <a:rPr lang="ru-RU" dirty="0"/>
              <a:t>включение содержания обучения в контекст решения значимых жизненных задач.</a:t>
            </a:r>
            <a:endParaRPr lang="ru-RU" dirty="0" smtClean="0"/>
          </a:p>
          <a:p>
            <a:pPr>
              <a:buNone/>
            </a:pPr>
            <a:r>
              <a:rPr lang="ru-RU" b="1" dirty="0"/>
              <a:t>- личностно-ориентированный подход</a:t>
            </a:r>
          </a:p>
          <a:p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Технология проблемного обучения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Проблемная ситуация — это интеллектуальное затруднение человека,</a:t>
            </a:r>
            <a:r>
              <a:rPr lang="ru-RU" dirty="0"/>
              <a:t> когда он не находит объяснения какому-то факту, явлению, процессу. Таким образом, проблемная ситуация — это ситуация конфликта между знаниями как прошлым опытом и незнанием того, как объяснить новые явления. Это затруднение и является условием возникновения познавательной потребности.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Компоненты проблемной ситуации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) неизвестные знания;</a:t>
            </a:r>
            <a:endParaRPr lang="ru-RU" dirty="0" smtClean="0"/>
          </a:p>
          <a:p>
            <a:r>
              <a:rPr lang="ru-RU" dirty="0"/>
              <a:t>2) противоречие, когда прошлого опыта недостаточно для выхода из затруднения; </a:t>
            </a:r>
            <a:endParaRPr lang="ru-RU" dirty="0" smtClean="0"/>
          </a:p>
          <a:p>
            <a:r>
              <a:rPr lang="ru-RU" dirty="0"/>
              <a:t>3) познавательная потребность как внутреннее условие, стимулирующее мыслительную деятельность;</a:t>
            </a:r>
            <a:endParaRPr lang="ru-RU" dirty="0" smtClean="0"/>
          </a:p>
          <a:p>
            <a:r>
              <a:rPr lang="ru-RU" dirty="0"/>
              <a:t>4) интеллектуальные возможности учащегося к “открытию” нового. Как видим, в структуре проблемной ситуации есть внешние факторы и внутренние условия.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Этапы </a:t>
            </a:r>
            <a:r>
              <a:rPr lang="ru-RU" b="1" dirty="0"/>
              <a:t>т</a:t>
            </a:r>
            <a:r>
              <a:rPr lang="ru-RU" b="1" dirty="0" smtClean="0"/>
              <a:t>ехнология </a:t>
            </a:r>
            <a:r>
              <a:rPr lang="ru-RU" b="1" dirty="0"/>
              <a:t>проблемного </a:t>
            </a:r>
            <a:r>
              <a:rPr lang="ru-RU" b="1" dirty="0" smtClean="0"/>
              <a:t>обучения: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1. Постановка стратегической цели.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 Формулирование </a:t>
            </a:r>
            <a:r>
              <a:rPr lang="ru-RU" dirty="0"/>
              <a:t>проблемы. Рассмотрим правила работы с проблемой:</a:t>
            </a:r>
            <a:endParaRPr lang="ru-RU" dirty="0" smtClean="0"/>
          </a:p>
          <a:p>
            <a:r>
              <a:rPr lang="ru-RU" dirty="0"/>
              <a:t>- выявить проблемы, необходимые для достижения цели;</a:t>
            </a:r>
            <a:endParaRPr lang="ru-RU" dirty="0" smtClean="0"/>
          </a:p>
          <a:p>
            <a:r>
              <a:rPr lang="ru-RU" dirty="0"/>
              <a:t>- определить приоритетность проблем;</a:t>
            </a:r>
            <a:endParaRPr lang="ru-RU" dirty="0" smtClean="0"/>
          </a:p>
          <a:p>
            <a:r>
              <a:rPr lang="ru-RU" dirty="0"/>
              <a:t>- сформулировать проблему в виде проблемного вопроса;</a:t>
            </a:r>
            <a:endParaRPr lang="ru-RU" dirty="0" smtClean="0"/>
          </a:p>
          <a:p>
            <a:r>
              <a:rPr lang="ru-RU" dirty="0"/>
              <a:t>- осуществить поиск вариантов решения, которых должно быть не меньше трёх;</a:t>
            </a:r>
            <a:endParaRPr lang="ru-RU" dirty="0" smtClean="0"/>
          </a:p>
          <a:p>
            <a:r>
              <a:rPr lang="ru-RU" dirty="0"/>
              <a:t>- конструирование оптимального варианта.</a:t>
            </a:r>
            <a:endParaRPr lang="ru-RU" dirty="0" smtClean="0"/>
          </a:p>
          <a:p>
            <a:pPr>
              <a:buNone/>
            </a:pPr>
            <a:r>
              <a:rPr lang="ru-RU" dirty="0"/>
              <a:t>3. Создание тезиса. Тезис – это образное осмысление и выражение оптимального варианта в виде афоризмов, цитат, пословиц, поговорок и других крылатых выражений.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b="1" i="1" dirty="0" smtClean="0"/>
              <a:t>В лесной избушке жили три медведя.</a:t>
            </a:r>
          </a:p>
          <a:p>
            <a:r>
              <a:rPr lang="ru-RU" b="1" i="1" dirty="0"/>
              <a:t>- </a:t>
            </a:r>
            <a:r>
              <a:rPr lang="ru-RU" dirty="0"/>
              <a:t>Придумайте задание.</a:t>
            </a:r>
            <a:endParaRPr lang="ru-RU" dirty="0" smtClean="0"/>
          </a:p>
          <a:p>
            <a:r>
              <a:rPr lang="ru-RU" dirty="0"/>
              <a:t>- Какие части речи знаете?</a:t>
            </a:r>
            <a:endParaRPr lang="ru-RU" dirty="0" smtClean="0"/>
          </a:p>
          <a:p>
            <a:r>
              <a:rPr lang="ru-RU" dirty="0"/>
              <a:t>- Определите части речи.</a:t>
            </a:r>
            <a:endParaRPr lang="ru-RU" dirty="0" smtClean="0"/>
          </a:p>
          <a:p>
            <a:r>
              <a:rPr lang="ru-RU" dirty="0"/>
              <a:t>- Выберем «специалистов» (существительное, прилагательное, глагол, предлог)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Результат обсуждения: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     Существительное </a:t>
            </a:r>
            <a:r>
              <a:rPr lang="ru-RU" dirty="0"/>
              <a:t>(предмет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/>
              <a:t>  </a:t>
            </a:r>
            <a:r>
              <a:rPr lang="ru-RU" dirty="0" smtClean="0"/>
              <a:t>?                       Прилагательное </a:t>
            </a:r>
            <a:r>
              <a:rPr lang="ru-RU" dirty="0"/>
              <a:t>(его признак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/>
              <a:t>Три  </a:t>
            </a:r>
            <a:r>
              <a:rPr lang="ru-RU" dirty="0" smtClean="0"/>
              <a:t>                   Глагол </a:t>
            </a:r>
            <a:r>
              <a:rPr lang="ru-RU" dirty="0"/>
              <a:t>(его действие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                     Предлог </a:t>
            </a:r>
            <a:r>
              <a:rPr lang="ru-RU" dirty="0"/>
              <a:t>(служебная часть речи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/>
              <a:t>                       </a:t>
            </a:r>
            <a:r>
              <a:rPr lang="ru-RU" dirty="0" smtClean="0"/>
              <a:t>   Частица ( </a:t>
            </a:r>
            <a:r>
              <a:rPr lang="ru-RU" dirty="0"/>
              <a:t>значение отрицания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619672" y="2060848"/>
            <a:ext cx="144016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547664" y="2564904"/>
            <a:ext cx="15121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547664" y="3068960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547664" y="3068960"/>
            <a:ext cx="1296144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47664" y="3140968"/>
            <a:ext cx="144016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Выход на новую проблемную ситуацию.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Не три глаза, а четыре.</a:t>
            </a:r>
          </a:p>
          <a:p>
            <a:r>
              <a:rPr lang="ru-RU" b="1" i="1" dirty="0" smtClean="0"/>
              <a:t>Не три глаза, а промой водой.</a:t>
            </a:r>
          </a:p>
          <a:p>
            <a:r>
              <a:rPr lang="ru-RU" dirty="0" smtClean="0"/>
              <a:t>Что странного заметили?</a:t>
            </a:r>
          </a:p>
          <a:p>
            <a:pPr>
              <a:buNone/>
            </a:pP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</a:t>
            </a:r>
            <a:r>
              <a:rPr lang="ru-RU" b="1" dirty="0" smtClean="0"/>
              <a:t>нтерактивные </a:t>
            </a:r>
            <a:r>
              <a:rPr lang="ru-RU" b="1" dirty="0"/>
              <a:t>технологии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«Мозговой штурм»; «Ролевая игра»; «Дебаты»; «Дискуссия»; «Интервью».</a:t>
            </a:r>
            <a:endParaRPr lang="ru-RU" dirty="0" smtClean="0"/>
          </a:p>
          <a:p>
            <a:r>
              <a:rPr lang="ru-RU" dirty="0"/>
              <a:t>1. Возбуждение внутреннего диалога ученика.</a:t>
            </a:r>
            <a:endParaRPr lang="ru-RU" dirty="0" smtClean="0"/>
          </a:p>
          <a:p>
            <a:r>
              <a:rPr lang="ru-RU" dirty="0"/>
              <a:t>2. Обеспечение понимания информации, являющейся предметом обмена.</a:t>
            </a:r>
            <a:endParaRPr lang="ru-RU" dirty="0" smtClean="0"/>
          </a:p>
          <a:p>
            <a:r>
              <a:rPr lang="ru-RU" dirty="0"/>
              <a:t>3. Вывод ученика на позицию субъекта обучения.</a:t>
            </a:r>
            <a:endParaRPr lang="ru-RU" dirty="0" smtClean="0"/>
          </a:p>
          <a:p>
            <a:r>
              <a:rPr lang="ru-RU" dirty="0"/>
              <a:t>4. Достижение двусторонней связи (обмена информацией) учащего и учащегося.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  Методика </a:t>
            </a:r>
            <a:r>
              <a:rPr lang="ru-RU" b="1" dirty="0"/>
              <a:t>отвечает на вопросы:</a:t>
            </a:r>
            <a:endParaRPr lang="ru-RU" dirty="0" smtClean="0"/>
          </a:p>
          <a:p>
            <a:r>
              <a:rPr lang="ru-RU" b="1" dirty="0"/>
              <a:t>- Зачем учить?</a:t>
            </a:r>
            <a:endParaRPr lang="ru-RU" dirty="0" smtClean="0"/>
          </a:p>
          <a:p>
            <a:r>
              <a:rPr lang="ru-RU" b="1" dirty="0"/>
              <a:t>- Чему учить?</a:t>
            </a:r>
            <a:endParaRPr lang="ru-RU" dirty="0" smtClean="0"/>
          </a:p>
          <a:p>
            <a:r>
              <a:rPr lang="ru-RU" b="1" dirty="0"/>
              <a:t>- Как учить? (ТЕХНОЛОГИИ, методы, способы, приёмы)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Самой </a:t>
            </a:r>
            <a:r>
              <a:rPr lang="ru-RU" dirty="0"/>
              <a:t>общей задачей учителя-ведущего в интерактивной технологии является поддержка – направление и помощь процессу обмена информацией:</a:t>
            </a:r>
            <a:endParaRPr lang="ru-RU" dirty="0" smtClean="0"/>
          </a:p>
          <a:p>
            <a:r>
              <a:rPr lang="ru-RU" dirty="0"/>
              <a:t>- выявление многообразия точек зрения;</a:t>
            </a:r>
            <a:endParaRPr lang="ru-RU" dirty="0" smtClean="0"/>
          </a:p>
          <a:p>
            <a:r>
              <a:rPr lang="ru-RU" dirty="0"/>
              <a:t>- обращение к личному опыту участников;</a:t>
            </a:r>
            <a:endParaRPr lang="ru-RU" dirty="0" smtClean="0"/>
          </a:p>
          <a:p>
            <a:r>
              <a:rPr lang="ru-RU" dirty="0"/>
              <a:t>- поддержка активности участников;</a:t>
            </a:r>
            <a:endParaRPr lang="ru-RU" dirty="0" smtClean="0"/>
          </a:p>
          <a:p>
            <a:r>
              <a:rPr lang="ru-RU" dirty="0"/>
              <a:t>- взаимообогащение опыта участников;</a:t>
            </a:r>
            <a:endParaRPr lang="ru-RU" dirty="0" smtClean="0"/>
          </a:p>
          <a:p>
            <a:r>
              <a:rPr lang="ru-RU" dirty="0"/>
              <a:t>- поощрение творчества участников.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Технология коллективного </a:t>
            </a:r>
            <a:r>
              <a:rPr lang="ru-RU" b="1" dirty="0" err="1"/>
              <a:t>взаимообучения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К популярным личностно-ориентированным технологиям обучения среди прочих относится технология коллективного </a:t>
            </a:r>
            <a:r>
              <a:rPr lang="ru-RU" dirty="0" err="1"/>
              <a:t>взаимообучения</a:t>
            </a:r>
            <a:r>
              <a:rPr lang="ru-RU" dirty="0"/>
              <a:t> известного отечественного педагога и методиста А. Г. </a:t>
            </a:r>
            <a:r>
              <a:rPr lang="ru-RU" dirty="0" smtClean="0"/>
              <a:t>Ривина, Дьяченко и др. </a:t>
            </a:r>
            <a:r>
              <a:rPr lang="ru-RU" dirty="0"/>
              <a:t>Методики А.Г. Ривина имеют различные названия: «</a:t>
            </a:r>
            <a:r>
              <a:rPr lang="ru-RU" dirty="0" smtClean="0"/>
              <a:t>организованный </a:t>
            </a:r>
            <a:r>
              <a:rPr lang="ru-RU" dirty="0"/>
              <a:t>диалог», «сочетательный диалог», «коллективное </a:t>
            </a:r>
            <a:r>
              <a:rPr lang="ru-RU" dirty="0" err="1"/>
              <a:t>взаимообучение</a:t>
            </a:r>
            <a:r>
              <a:rPr lang="ru-RU" dirty="0"/>
              <a:t>», «коллективный способ обучения (КСО)», «работа учащихся в </a:t>
            </a:r>
            <a:r>
              <a:rPr lang="ru-RU" dirty="0" smtClean="0"/>
              <a:t>парах сменного </a:t>
            </a:r>
            <a:r>
              <a:rPr lang="ru-RU" dirty="0"/>
              <a:t>состава».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 мнению большинства ученых – как психологов, так и педагогов и методистов, коллективное </a:t>
            </a:r>
            <a:r>
              <a:rPr lang="ru-RU" dirty="0" err="1"/>
              <a:t>взаимообучение</a:t>
            </a:r>
            <a:r>
              <a:rPr lang="ru-RU" dirty="0"/>
              <a:t> развивает коммуникативные способности учащихся и прививает им навыки и умений работать в коллективе, взаимодействуя с другими участниками </a:t>
            </a:r>
            <a:r>
              <a:rPr lang="ru-RU" dirty="0" smtClean="0"/>
              <a:t>процесса. Поэтому данные технологии можно отнести к коммуникативным.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Преимущества </a:t>
            </a:r>
            <a:r>
              <a:rPr lang="ru-RU" dirty="0"/>
              <a:t>КСО: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- в результате регулярно повторяющихся упражнений </a:t>
            </a:r>
            <a:r>
              <a:rPr lang="ru-RU" dirty="0" smtClean="0"/>
              <a:t>совершенствуются </a:t>
            </a:r>
            <a:r>
              <a:rPr lang="ru-RU" dirty="0"/>
              <a:t>навыки логического мышления и понимания;</a:t>
            </a:r>
            <a:endParaRPr lang="ru-RU" dirty="0" smtClean="0"/>
          </a:p>
          <a:p>
            <a:r>
              <a:rPr lang="ru-RU" dirty="0"/>
              <a:t>- в процессе речи </a:t>
            </a:r>
            <a:r>
              <a:rPr lang="ru-RU" dirty="0" smtClean="0"/>
              <a:t>развиваются </a:t>
            </a:r>
            <a:r>
              <a:rPr lang="ru-RU" dirty="0"/>
              <a:t>навыки </a:t>
            </a:r>
            <a:r>
              <a:rPr lang="ru-RU" dirty="0" err="1" smtClean="0"/>
              <a:t>мыследеятельности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- каждый чувствует себя раскованно, работает в индивидуальном темпе;</a:t>
            </a:r>
            <a:endParaRPr lang="ru-RU" dirty="0" smtClean="0"/>
          </a:p>
          <a:p>
            <a:r>
              <a:rPr lang="ru-RU" dirty="0"/>
              <a:t>- повышается ответственность не только за свои успехи, но и за </a:t>
            </a:r>
            <a:r>
              <a:rPr lang="ru-RU" dirty="0" smtClean="0"/>
              <a:t>результаты </a:t>
            </a:r>
            <a:r>
              <a:rPr lang="ru-RU" dirty="0"/>
              <a:t>коллективного труда;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формируется адекватная самооценка личности, своих возможностей и способностей, достоинств и ограничений;</a:t>
            </a:r>
            <a:endParaRPr lang="ru-RU" dirty="0" smtClean="0"/>
          </a:p>
          <a:p>
            <a:r>
              <a:rPr lang="ru-RU" dirty="0"/>
              <a:t>- обсуждение одной информации с несколькими сменными </a:t>
            </a:r>
            <a:r>
              <a:rPr lang="ru-RU" dirty="0" smtClean="0"/>
              <a:t>партнёрами </a:t>
            </a:r>
            <a:r>
              <a:rPr lang="ru-RU" dirty="0"/>
              <a:t>увеличивает число ассоциативных связей, а следовательно, </a:t>
            </a:r>
            <a:r>
              <a:rPr lang="ru-RU" dirty="0" smtClean="0"/>
              <a:t>обеспечивает </a:t>
            </a:r>
            <a:r>
              <a:rPr lang="ru-RU" dirty="0"/>
              <a:t>более прочное усвоение.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парных работ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- статическая пара, которая объединяет по желанию двух </a:t>
            </a:r>
            <a:r>
              <a:rPr lang="ru-RU" dirty="0" smtClean="0"/>
              <a:t>учеников</a:t>
            </a:r>
            <a:r>
              <a:rPr lang="ru-RU" dirty="0"/>
              <a:t>, меняющихся ролями «учитель» - «ученик»; так могут заниматься два слабых ученика, два сильных, сильный и слабый при условии вза­имного расположения;</a:t>
            </a:r>
            <a:endParaRPr lang="ru-RU" dirty="0" smtClean="0"/>
          </a:p>
          <a:p>
            <a:r>
              <a:rPr lang="ru-RU" dirty="0"/>
              <a:t>- динамическая пара: выбирают четверо учащихся и готовят одно задание, но имеющее четыре части; после подготовки своей части задания и самоконтроля школьник обсуждает задание трижды с </a:t>
            </a:r>
            <a:r>
              <a:rPr lang="ru-RU" dirty="0" smtClean="0"/>
              <a:t>каждым </a:t>
            </a:r>
            <a:r>
              <a:rPr lang="ru-RU" dirty="0"/>
              <a:t>партнёром, причём каждый раз ему необходимо менять логику </a:t>
            </a:r>
            <a:r>
              <a:rPr lang="ru-RU" dirty="0" smtClean="0"/>
              <a:t>изложения</a:t>
            </a:r>
            <a:r>
              <a:rPr lang="ru-RU" dirty="0"/>
              <a:t>, акценты, темп и т.п., то есть включать механизм адаптации к индивидуальным особенностям </a:t>
            </a:r>
            <a:r>
              <a:rPr lang="ru-RU" dirty="0" smtClean="0"/>
              <a:t>товарищей;</a:t>
            </a:r>
          </a:p>
          <a:p>
            <a:r>
              <a:rPr lang="ru-RU" dirty="0"/>
              <a:t>- вариационная пара, в которой каждый член группы получает своё задание, выполняет его, анализирует вместе с учителем, проводит        </a:t>
            </a:r>
            <a:r>
              <a:rPr lang="ru-RU" dirty="0" err="1"/>
              <a:t>взаимообучение</a:t>
            </a:r>
            <a:r>
              <a:rPr lang="ru-RU" dirty="0"/>
              <a:t> по схеме с остальными тремя товарищами, в результате каждый </a:t>
            </a:r>
            <a:r>
              <a:rPr lang="ru-RU" dirty="0" smtClean="0"/>
              <a:t>усваивает </a:t>
            </a:r>
            <a:r>
              <a:rPr lang="ru-RU" dirty="0"/>
              <a:t>четыре порции учебного содержания.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парах сменного состава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/>
              <a:t>    Инструкция</a:t>
            </a:r>
            <a:endParaRPr lang="ru-RU" dirty="0" smtClean="0"/>
          </a:p>
          <a:p>
            <a:pPr lvl="0"/>
            <a:r>
              <a:rPr lang="ru-RU" dirty="0"/>
              <a:t>Внимательно прочитайте словосочетания с доски. </a:t>
            </a:r>
            <a:endParaRPr lang="ru-RU" dirty="0" smtClean="0"/>
          </a:p>
          <a:p>
            <a:pPr>
              <a:buNone/>
            </a:pPr>
            <a:r>
              <a:rPr lang="ru-RU" dirty="0"/>
              <a:t> </a:t>
            </a:r>
            <a:endParaRPr lang="ru-RU" dirty="0" smtClean="0"/>
          </a:p>
          <a:p>
            <a:r>
              <a:rPr lang="ru-RU" i="1" dirty="0"/>
              <a:t>(Ото)двинуть  (от)окна, (пре)красный (пре)</a:t>
            </a:r>
            <a:r>
              <a:rPr lang="ru-RU" i="1" dirty="0" err="1"/>
              <a:t>дмет</a:t>
            </a:r>
            <a:r>
              <a:rPr lang="ru-RU" i="1" dirty="0"/>
              <a:t>, (до)бить (до)бром (до)края, (по)стучать (по)полу, (в)лететь (в)окно, (в)ставить (в)скважину, (по)крыть (по)</a:t>
            </a:r>
            <a:r>
              <a:rPr lang="ru-RU" i="1" dirty="0" err="1"/>
              <a:t>лы</a:t>
            </a:r>
            <a:r>
              <a:rPr lang="ru-RU" i="1" dirty="0"/>
              <a:t>.</a:t>
            </a:r>
            <a:endParaRPr lang="ru-RU" dirty="0" smtClean="0"/>
          </a:p>
          <a:p>
            <a:pPr lvl="0"/>
            <a:r>
              <a:rPr lang="ru-RU" dirty="0"/>
              <a:t>Подумайте, какие правила надо вспомнить. Раскройте скобки и запишите словосочетания. </a:t>
            </a:r>
            <a:endParaRPr lang="ru-RU" dirty="0" smtClean="0"/>
          </a:p>
          <a:p>
            <a:pPr lvl="0"/>
            <a:r>
              <a:rPr lang="ru-RU" dirty="0"/>
              <a:t>Выполнив задание, поднимите руку и начните проверку </a:t>
            </a:r>
            <a:r>
              <a:rPr lang="ru-RU" b="1" i="1" dirty="0"/>
              <a:t>в парах сменного состава. </a:t>
            </a:r>
            <a:r>
              <a:rPr lang="ru-RU" dirty="0"/>
              <a:t>Не забывайте обосновать свой выбор.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работы в парах сменного состава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Кто проработал в паре один раз? Два раза? Три?</a:t>
            </a:r>
          </a:p>
          <a:p>
            <a:pPr lvl="0"/>
            <a:r>
              <a:rPr lang="ru-RU" dirty="0" smtClean="0"/>
              <a:t>Кто из вас исправил ошибку, благодаря товарищу?</a:t>
            </a:r>
          </a:p>
          <a:p>
            <a:pPr lvl="0"/>
            <a:r>
              <a:rPr lang="ru-RU" dirty="0" smtClean="0"/>
              <a:t>Кто узнал для себя что-то новое?</a:t>
            </a:r>
          </a:p>
          <a:p>
            <a:pPr lvl="0"/>
            <a:r>
              <a:rPr lang="ru-RU" dirty="0" smtClean="0"/>
              <a:t>Кому эта работа понравилась?</a:t>
            </a:r>
          </a:p>
          <a:p>
            <a:pPr lvl="0"/>
            <a:r>
              <a:rPr lang="ru-RU" dirty="0" smtClean="0"/>
              <a:t>Кто остался недовольным собой?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Кооперативно-распределительная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Учитель: Ребята, у каждого из вас на парте карточки со словами. (Записаны слова, обозначающие объекты живой и неживой природы).</a:t>
            </a:r>
            <a:endParaRPr lang="ru-RU" dirty="0" smtClean="0"/>
          </a:p>
          <a:p>
            <a:r>
              <a:rPr lang="ru-RU" dirty="0"/>
              <a:t>Учитель: Чтобы выполнить работу, нам надо выбрать «специалистов» по изучаемому материалу.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Дети прочитывают слова, припоминают материал прошлых уроков и называют, что «специалисты» должны хорошо знать, что относится к живой и неживой природе. Выбираются «специалисты».</a:t>
            </a:r>
            <a:endParaRPr lang="ru-RU" dirty="0" smtClean="0"/>
          </a:p>
          <a:p>
            <a:r>
              <a:rPr lang="ru-RU" dirty="0"/>
              <a:t>Начинается кооперативно-распределительная работа. Ученик не только должен правильно выбрать, к кому из учащихся подойти, но и обосновать свою точку зрения. «Специалисты» в случае необходимости поправляют товарищей. После этого этапа работы обязательно должен быть проведён анализ деятельности.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Приёмы рефлексии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Шкала успеха: </a:t>
            </a:r>
            <a:endParaRPr lang="ru-RU" dirty="0" smtClean="0"/>
          </a:p>
          <a:p>
            <a:r>
              <a:rPr lang="ru-RU" dirty="0"/>
              <a:t>            ∆ - я мог (- </a:t>
            </a:r>
            <a:r>
              <a:rPr lang="ru-RU" dirty="0" err="1"/>
              <a:t>ла</a:t>
            </a:r>
            <a:r>
              <a:rPr lang="ru-RU" dirty="0"/>
              <a:t>) работать и лучше;</a:t>
            </a:r>
            <a:endParaRPr lang="ru-RU" dirty="0" smtClean="0"/>
          </a:p>
          <a:p>
            <a:r>
              <a:rPr lang="ru-RU" b="1" dirty="0"/>
              <a:t>            ⁯</a:t>
            </a:r>
            <a:r>
              <a:rPr lang="ru-RU" dirty="0"/>
              <a:t> - Сегодня я понял (- а), чего мне не хватает для успешной работы;</a:t>
            </a:r>
            <a:endParaRPr lang="ru-RU" dirty="0" smtClean="0"/>
          </a:p>
          <a:p>
            <a:r>
              <a:rPr lang="ru-RU" b="1" dirty="0"/>
              <a:t>             ≈</a:t>
            </a:r>
            <a:r>
              <a:rPr lang="ru-RU" dirty="0"/>
              <a:t> - Я сегодня плохо работал (- а);</a:t>
            </a:r>
            <a:endParaRPr lang="ru-RU" dirty="0" smtClean="0"/>
          </a:p>
          <a:p>
            <a:r>
              <a:rPr lang="ru-RU" b="1" dirty="0"/>
              <a:t>            ○ </a:t>
            </a:r>
            <a:r>
              <a:rPr lang="ru-RU" dirty="0"/>
              <a:t>– Я очень старался (ась), но у меня не все получилось;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- </a:t>
            </a:r>
            <a:r>
              <a:rPr lang="ru-RU" dirty="0"/>
              <a:t>Сегодня я работал (- а) в полную силу. У меня все получилось.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755576" y="4797152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Первые </a:t>
            </a:r>
            <a:r>
              <a:rPr lang="ru-RU" dirty="0"/>
              <a:t>педагоги-технологи были, по-видимому, в Древнем Египте и Вавилоне. Они первыми столкнулись с повторяемостью операций в педагогическом процессе, выработали отдельные «технологические» приемы.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Можно предложить ученикам проанализировать пословицы:</a:t>
            </a:r>
            <a:endParaRPr lang="ru-RU" dirty="0" smtClean="0"/>
          </a:p>
          <a:p>
            <a:r>
              <a:rPr lang="ru-RU" dirty="0"/>
              <a:t>- Под лежачий камень вода не течет;</a:t>
            </a:r>
            <a:endParaRPr lang="ru-RU" dirty="0" smtClean="0"/>
          </a:p>
          <a:p>
            <a:r>
              <a:rPr lang="ru-RU" dirty="0"/>
              <a:t>- Чем больше науки, тем умнее руки;</a:t>
            </a:r>
            <a:endParaRPr lang="ru-RU" dirty="0" smtClean="0"/>
          </a:p>
          <a:p>
            <a:r>
              <a:rPr lang="ru-RU" dirty="0"/>
              <a:t>- Какие труды, такие и плоды;</a:t>
            </a:r>
            <a:endParaRPr lang="ru-RU" dirty="0" smtClean="0"/>
          </a:p>
          <a:p>
            <a:r>
              <a:rPr lang="ru-RU" dirty="0"/>
              <a:t>- Что одному не под силу, то легко </a:t>
            </a:r>
            <a:r>
              <a:rPr lang="ru-RU" dirty="0" smtClean="0"/>
              <a:t>коллективу.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Выбери утверждение: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</a:t>
            </a:r>
            <a:r>
              <a:rPr lang="ru-RU" dirty="0"/>
              <a:t>Все понял, могу помочь другим.</a:t>
            </a:r>
            <a:endParaRPr lang="ru-RU" dirty="0" smtClean="0"/>
          </a:p>
          <a:p>
            <a:r>
              <a:rPr lang="ru-RU" dirty="0"/>
              <a:t>- Все понял.</a:t>
            </a:r>
            <a:endParaRPr lang="ru-RU" dirty="0" smtClean="0"/>
          </a:p>
          <a:p>
            <a:r>
              <a:rPr lang="ru-RU" dirty="0"/>
              <a:t>- Могу, но нужна помощь.</a:t>
            </a:r>
            <a:endParaRPr lang="ru-RU" dirty="0" smtClean="0"/>
          </a:p>
          <a:p>
            <a:r>
              <a:rPr lang="ru-RU" dirty="0"/>
              <a:t>- Ничего не понял.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Неоконченные предложения для самоанализа учащегося: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-</a:t>
            </a:r>
            <a:r>
              <a:rPr lang="ru-RU" dirty="0" smtClean="0"/>
              <a:t> </a:t>
            </a:r>
            <a:r>
              <a:rPr lang="ru-RU" dirty="0"/>
              <a:t>Выполнение этой работы мне понравилось (не понравилось)</a:t>
            </a:r>
            <a:endParaRPr lang="ru-RU" dirty="0" smtClean="0"/>
          </a:p>
          <a:p>
            <a:r>
              <a:rPr lang="ru-RU" dirty="0"/>
              <a:t>потому, </a:t>
            </a:r>
            <a:r>
              <a:rPr lang="ru-RU" dirty="0" smtClean="0"/>
              <a:t>что…</a:t>
            </a:r>
          </a:p>
          <a:p>
            <a:r>
              <a:rPr lang="ru-RU" dirty="0"/>
              <a:t>- </a:t>
            </a:r>
            <a:r>
              <a:rPr lang="ru-RU" dirty="0" smtClean="0"/>
              <a:t>Наиболее </a:t>
            </a:r>
            <a:r>
              <a:rPr lang="ru-RU" dirty="0"/>
              <a:t>трудным мне </a:t>
            </a:r>
            <a:r>
              <a:rPr lang="ru-RU" dirty="0" err="1"/>
              <a:t>показалось</a:t>
            </a:r>
            <a:r>
              <a:rPr lang="ru-RU" dirty="0" err="1" smtClean="0"/>
              <a:t>_</a:t>
            </a:r>
            <a:r>
              <a:rPr lang="ru-RU" dirty="0" smtClean="0"/>
              <a:t>...</a:t>
            </a:r>
          </a:p>
          <a:p>
            <a:r>
              <a:rPr lang="ru-RU" dirty="0"/>
              <a:t>- Я думаю, это потому, </a:t>
            </a:r>
            <a:r>
              <a:rPr lang="ru-RU" dirty="0" smtClean="0"/>
              <a:t>что…</a:t>
            </a:r>
          </a:p>
          <a:p>
            <a:r>
              <a:rPr lang="ru-RU" dirty="0"/>
              <a:t>- Самым интересным было </a:t>
            </a:r>
            <a:r>
              <a:rPr lang="ru-RU" dirty="0" smtClean="0"/>
              <a:t>…</a:t>
            </a:r>
          </a:p>
          <a:p>
            <a:r>
              <a:rPr lang="ru-RU" dirty="0"/>
              <a:t>Если бы я еще раз выполнял эту работу, то я бы сделал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следующее…</a:t>
            </a:r>
          </a:p>
          <a:p>
            <a:r>
              <a:rPr lang="ru-RU" b="1" dirty="0"/>
              <a:t>- </a:t>
            </a:r>
            <a:r>
              <a:rPr lang="ru-RU" dirty="0"/>
              <a:t>Если бы я еще раз выполнял эту работу, то я бы по-другому  сделал  </a:t>
            </a:r>
            <a:r>
              <a:rPr lang="ru-RU" dirty="0" smtClean="0"/>
              <a:t>следующее…</a:t>
            </a:r>
          </a:p>
          <a:p>
            <a:r>
              <a:rPr lang="ru-RU" dirty="0"/>
              <a:t>- Я бы хотел попросить своего </a:t>
            </a:r>
            <a:r>
              <a:rPr lang="ru-RU" dirty="0" smtClean="0"/>
              <a:t>учителя…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Использование игры в учебном процессе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Именно через игру ребенок познает окружающий мир, как в тематическом отно­шении, так и в социальном. В игре он находит пути реализации своих способ­ностей, осваивает новые виды деятельности, вырабатывая при этом оптималь­ный алгоритм достижения поставленной цели, учится контролировать свою деятельность и самостоятельно строить траекторию своего развития. Игра позволяет ребенку раскрыть творческий потенциал, активизируя те стороны личности, которые при тради­ционной системе обучения "дремлют": воображение, символьное мышление, коммуникабельность.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Этапы организации и развития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/>
              <a:t>Первый этап. </a:t>
            </a:r>
            <a:r>
              <a:rPr lang="ru-RU" dirty="0"/>
              <a:t>Предварительный. На этом этапе ставится цель и определяются задачи игровой деятельности. </a:t>
            </a:r>
            <a:endParaRPr lang="ru-RU" dirty="0" smtClean="0"/>
          </a:p>
          <a:p>
            <a:r>
              <a:rPr lang="ru-RU" b="1" i="1" dirty="0"/>
              <a:t>Второй этап.</a:t>
            </a:r>
            <a:r>
              <a:rPr lang="ru-RU" dirty="0"/>
              <a:t> Организационно-методический. </a:t>
            </a:r>
            <a:r>
              <a:rPr lang="ru-RU" dirty="0" smtClean="0"/>
              <a:t>На </a:t>
            </a:r>
            <a:r>
              <a:rPr lang="ru-RU" dirty="0"/>
              <a:t>этом этапе </a:t>
            </a:r>
            <a:r>
              <a:rPr lang="ru-RU" dirty="0" smtClean="0"/>
              <a:t>происходит </a:t>
            </a:r>
            <a:r>
              <a:rPr lang="ru-RU" dirty="0"/>
              <a:t>деление учащихся на группы, поиск необходимой справочной и учеб­ной литературы, а также организация рабочего места. </a:t>
            </a:r>
            <a:endParaRPr lang="ru-RU" dirty="0" smtClean="0"/>
          </a:p>
          <a:p>
            <a:r>
              <a:rPr lang="ru-RU" b="1" i="1" dirty="0"/>
              <a:t>Третий этап</a:t>
            </a:r>
            <a:r>
              <a:rPr lang="ru-RU" dirty="0"/>
              <a:t>. Работа в группах. В рамках каждой малой группы распределяются </a:t>
            </a:r>
            <a:r>
              <a:rPr lang="ru-RU" dirty="0" smtClean="0"/>
              <a:t>обязанности</a:t>
            </a:r>
            <a:r>
              <a:rPr lang="ru-RU" dirty="0"/>
              <a:t>, исходя из сложившихся компетенций у учащихся. Осуществляется самостоятельная работа групп по решению поставленной задачи имеющимися средствами, при этом школьники проявляют свои коммуникативные </a:t>
            </a:r>
            <a:r>
              <a:rPr lang="ru-RU" dirty="0" smtClean="0"/>
              <a:t>компетенции </a:t>
            </a:r>
            <a:r>
              <a:rPr lang="ru-RU" dirty="0"/>
              <a:t>учебной деятельности. Этап характеризуется активным использованием субъектного опыта каждого учащегося. </a:t>
            </a:r>
            <a:endParaRPr lang="ru-RU" dirty="0" smtClean="0"/>
          </a:p>
          <a:p>
            <a:r>
              <a:rPr lang="ru-RU" b="1" i="1" dirty="0"/>
              <a:t>Четвертый этап</a:t>
            </a:r>
            <a:r>
              <a:rPr lang="ru-RU" dirty="0"/>
              <a:t>. Представление результатов работы. </a:t>
            </a:r>
            <a:r>
              <a:rPr lang="ru-RU" dirty="0" smtClean="0"/>
              <a:t>Возможна </a:t>
            </a:r>
            <a:r>
              <a:rPr lang="ru-RU" dirty="0"/>
              <a:t>ситуация, при </a:t>
            </a:r>
            <a:r>
              <a:rPr lang="ru-RU" dirty="0" smtClean="0"/>
              <a:t>которой </a:t>
            </a:r>
            <a:r>
              <a:rPr lang="ru-RU" dirty="0"/>
              <a:t>члены групп будут полемизировать друг с другом, что является </a:t>
            </a:r>
            <a:r>
              <a:rPr lang="ru-RU" dirty="0" smtClean="0"/>
              <a:t>дополнительным </a:t>
            </a:r>
            <a:r>
              <a:rPr lang="ru-RU" dirty="0"/>
              <a:t>условием развития познавательной активности учащихся.</a:t>
            </a:r>
            <a:endParaRPr lang="ru-RU" dirty="0" smtClean="0"/>
          </a:p>
          <a:p>
            <a:r>
              <a:rPr lang="ru-RU" b="1" i="1" dirty="0"/>
              <a:t>Пятый этап.</a:t>
            </a:r>
            <a:r>
              <a:rPr lang="ru-RU" dirty="0"/>
              <a:t> Анализ и подведение итогов. Учащиеся формулируют вывод по теме.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Проектный метод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Алгоритм </a:t>
            </a:r>
            <a:r>
              <a:rPr lang="ru-RU" b="1" dirty="0"/>
              <a:t>работы над проектом:</a:t>
            </a:r>
            <a:endParaRPr lang="ru-RU" dirty="0" smtClean="0"/>
          </a:p>
          <a:p>
            <a:r>
              <a:rPr lang="ru-RU" dirty="0"/>
              <a:t>1. Разработка проектного задания (выбор темы проекта, определение целей и задач, формирование рабочих групп, распределение ответственности за достижение намеченных результатов).</a:t>
            </a:r>
            <a:endParaRPr lang="ru-RU" dirty="0" smtClean="0"/>
          </a:p>
          <a:p>
            <a:r>
              <a:rPr lang="ru-RU" dirty="0"/>
              <a:t>2. Реализация проекта (формулирование основных проблем и нахождение способов их решения).</a:t>
            </a:r>
            <a:endParaRPr lang="ru-RU" dirty="0" smtClean="0"/>
          </a:p>
          <a:p>
            <a:r>
              <a:rPr lang="ru-RU" dirty="0"/>
              <a:t>3. Оформление результатов.</a:t>
            </a:r>
            <a:endParaRPr lang="ru-RU" dirty="0" smtClean="0"/>
          </a:p>
          <a:p>
            <a:r>
              <a:rPr lang="ru-RU" dirty="0"/>
              <a:t>4.  Презентация.</a:t>
            </a:r>
            <a:endParaRPr lang="ru-RU" dirty="0" smtClean="0"/>
          </a:p>
          <a:p>
            <a:r>
              <a:rPr lang="ru-RU" dirty="0"/>
              <a:t>5.  Рефлексия.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Исследование или проект?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К </a:t>
            </a:r>
            <a:r>
              <a:rPr lang="ru-RU" i="1" dirty="0"/>
              <a:t>общим характеристикам</a:t>
            </a:r>
            <a:r>
              <a:rPr lang="ru-RU" dirty="0"/>
              <a:t> следует отнести:</a:t>
            </a:r>
          </a:p>
          <a:p>
            <a:r>
              <a:rPr lang="ru-RU" dirty="0" smtClean="0"/>
              <a:t>• практически значимые цели и задачи учебно-исследовательской и проектной деятельности;</a:t>
            </a:r>
          </a:p>
          <a:p>
            <a:r>
              <a:rPr lang="ru-RU" dirty="0" smtClean="0"/>
              <a:t>• структуру проектной и учебно-исследовательской деятельности, которая включает общие компоненты.  </a:t>
            </a:r>
          </a:p>
          <a:p>
            <a:r>
              <a:rPr lang="ru-RU" dirty="0" smtClean="0"/>
              <a:t>• компетентность в выбранной сфере исследования, творческую активность, собранность, аккуратность, целеустремлённость, высокую мотивацию.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r>
              <a:rPr lang="ru-RU" i="1" dirty="0"/>
              <a:t>Есть и отличительные черты.</a:t>
            </a:r>
            <a:endParaRPr lang="ru-RU" dirty="0"/>
          </a:p>
          <a:p>
            <a:r>
              <a:rPr lang="ru-RU" dirty="0"/>
              <a:t>Во-первых, главное отличие проектной и исследовательской деятельности – это цель.</a:t>
            </a:r>
            <a:endParaRPr lang="ru-RU" dirty="0" smtClean="0"/>
          </a:p>
          <a:p>
            <a:r>
              <a:rPr lang="ru-RU" dirty="0"/>
              <a:t>Цель проектной деятельности – реализация проектного замысла.</a:t>
            </a:r>
            <a:endParaRPr lang="ru-RU" dirty="0" smtClean="0"/>
          </a:p>
          <a:p>
            <a:r>
              <a:rPr lang="ru-RU" dirty="0"/>
              <a:t>Цель исследовательской деятельности - уяснение сущности явления, истины, открытие новых закономерностей и т.п.</a:t>
            </a:r>
            <a:endParaRPr lang="ru-RU" dirty="0" smtClean="0"/>
          </a:p>
          <a:p>
            <a:r>
              <a:rPr lang="ru-RU" dirty="0"/>
              <a:t>Оба вида деятельности в зависимости от цели могут быть подсистемами друг у друга. То есть, в случае реализации проекта в качестве одного из средств будет выступать исследование, а, в случае проведения исследования – одним их средств может быть проектирование.</a:t>
            </a:r>
            <a:endParaRPr lang="ru-RU" dirty="0" smtClean="0"/>
          </a:p>
          <a:p>
            <a:r>
              <a:rPr lang="ru-RU" dirty="0"/>
              <a:t>Во-вторых, исследование подразумевает выдвижение гипотез и теорий, их экспериментальную и теоретическую проверку. Проекты могут быть и без исследования (творческие, социальные, информационные). А отсюда вытекает, что гипотеза в проекте может быть не всегда. Нет исследования в проекте - нет гипотезы.</a:t>
            </a:r>
            <a:endParaRPr lang="ru-RU" dirty="0" smtClean="0"/>
          </a:p>
          <a:p>
            <a:r>
              <a:rPr lang="ru-RU" dirty="0"/>
              <a:t>В-третьих, проектная и исследовательская деятельности отличаются своими этапами.</a:t>
            </a:r>
            <a:endParaRPr lang="ru-RU" dirty="0" smtClean="0"/>
          </a:p>
          <a:p>
            <a:r>
              <a:rPr lang="ru-RU" dirty="0"/>
              <a:t>В-четвертых, проект – это замысел, план, творчество по плану.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Исследование </a:t>
            </a:r>
            <a:r>
              <a:rPr lang="ru-RU" dirty="0"/>
              <a:t>– процесс выработки новых знаний, истинное творчество.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Технология групповой проблемной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Цель </a:t>
            </a:r>
            <a:r>
              <a:rPr lang="ru-RU" b="1" dirty="0"/>
              <a:t>проблемной работы – </a:t>
            </a:r>
            <a:r>
              <a:rPr lang="ru-RU" dirty="0"/>
              <a:t>разработка, принятие организационных решений.</a:t>
            </a:r>
          </a:p>
          <a:p>
            <a:pPr>
              <a:buNone/>
            </a:pPr>
            <a:r>
              <a:rPr lang="ru-RU" b="1" dirty="0" smtClean="0"/>
              <a:t> Цель </a:t>
            </a:r>
            <a:r>
              <a:rPr lang="ru-RU" b="1" dirty="0"/>
              <a:t>групповой проблемной работы – </a:t>
            </a:r>
            <a:r>
              <a:rPr lang="ru-RU" dirty="0"/>
              <a:t>прояснение, обсуждение, развитие ценностного </a:t>
            </a:r>
            <a:r>
              <a:rPr lang="ru-RU" dirty="0" smtClean="0"/>
              <a:t>содержания</a:t>
            </a:r>
          </a:p>
          <a:p>
            <a:pPr lvl="0">
              <a:buNone/>
            </a:pPr>
            <a:r>
              <a:rPr lang="ru-RU" dirty="0" smtClean="0"/>
              <a:t>  Действие </a:t>
            </a:r>
            <a:r>
              <a:rPr lang="ru-RU" dirty="0"/>
              <a:t>педагога в условиях проблемной </a:t>
            </a:r>
            <a:r>
              <a:rPr lang="ru-RU" dirty="0" smtClean="0"/>
              <a:t>ситуации:</a:t>
            </a:r>
            <a:endParaRPr lang="ru-RU" dirty="0"/>
          </a:p>
          <a:p>
            <a:pPr lvl="0"/>
            <a:r>
              <a:rPr lang="ru-RU" dirty="0"/>
              <a:t>Организация межличностного взаимодействия как движения от личных мнений, идей, позиций к общему результату – продукту.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Структура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</a:t>
            </a:r>
            <a:r>
              <a:rPr lang="ru-RU" dirty="0"/>
              <a:t>С</a:t>
            </a:r>
            <a:r>
              <a:rPr lang="ru-RU" dirty="0" smtClean="0"/>
              <a:t>оздание или фиксация проблемной ситуации (наглядно). </a:t>
            </a:r>
          </a:p>
          <a:p>
            <a:r>
              <a:rPr lang="ru-RU" dirty="0" smtClean="0"/>
              <a:t>2. Введение </a:t>
            </a:r>
            <a:r>
              <a:rPr lang="ru-RU" dirty="0"/>
              <a:t>определённой цепочки действий школьников (введение движения личностного к общему, групповому).</a:t>
            </a:r>
          </a:p>
          <a:p>
            <a:r>
              <a:rPr lang="ru-RU" dirty="0" smtClean="0"/>
              <a:t>3. </a:t>
            </a:r>
            <a:r>
              <a:rPr lang="ru-RU" dirty="0"/>
              <a:t>О</a:t>
            </a:r>
            <a:r>
              <a:rPr lang="ru-RU" dirty="0" smtClean="0"/>
              <a:t>звучивание промежуточных результатов</a:t>
            </a:r>
          </a:p>
          <a:p>
            <a:r>
              <a:rPr lang="ru-RU" dirty="0" smtClean="0"/>
              <a:t>4. Озвучивание (вывешивание) коллективного результата.</a:t>
            </a:r>
          </a:p>
          <a:p>
            <a:r>
              <a:rPr lang="ru-RU" dirty="0" smtClean="0"/>
              <a:t>5. Рефлексия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Первую </a:t>
            </a:r>
            <a:r>
              <a:rPr lang="ru-RU" dirty="0"/>
              <a:t>научную педагогическую технологию создал Ян </a:t>
            </a:r>
            <a:r>
              <a:rPr lang="ru-RU" dirty="0" err="1"/>
              <a:t>Амос</a:t>
            </a:r>
            <a:r>
              <a:rPr lang="ru-RU" dirty="0"/>
              <a:t> Коменский (1592–1670). Им была сформулирована важнейшая идея этой технологии – </a:t>
            </a:r>
            <a:r>
              <a:rPr lang="ru-RU" b="1" dirty="0"/>
              <a:t>гарантия позитивного результата.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педагогических технологий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- по уровню применения;</a:t>
            </a:r>
            <a:endParaRPr lang="ru-RU" dirty="0" smtClean="0"/>
          </a:p>
          <a:p>
            <a:r>
              <a:rPr lang="ru-RU" dirty="0"/>
              <a:t>- по философской основе; </a:t>
            </a:r>
            <a:endParaRPr lang="ru-RU" dirty="0" smtClean="0"/>
          </a:p>
          <a:p>
            <a:r>
              <a:rPr lang="ru-RU" dirty="0"/>
              <a:t>- по ведущему фактору психического развития; </a:t>
            </a:r>
            <a:endParaRPr lang="ru-RU" dirty="0" smtClean="0"/>
          </a:p>
          <a:p>
            <a:r>
              <a:rPr lang="ru-RU" dirty="0"/>
              <a:t>- по научной концепции усвоения опыта; </a:t>
            </a:r>
            <a:endParaRPr lang="ru-RU" dirty="0" smtClean="0"/>
          </a:p>
          <a:p>
            <a:r>
              <a:rPr lang="ru-RU" dirty="0"/>
              <a:t>- по ориентации на личностные структуры; </a:t>
            </a:r>
            <a:endParaRPr lang="ru-RU" dirty="0" smtClean="0"/>
          </a:p>
          <a:p>
            <a:r>
              <a:rPr lang="ru-RU" dirty="0"/>
              <a:t>- по характеру содержания и структуры; </a:t>
            </a:r>
            <a:endParaRPr lang="ru-RU" dirty="0" smtClean="0"/>
          </a:p>
          <a:p>
            <a:r>
              <a:rPr lang="ru-RU" dirty="0"/>
              <a:t>- по организационным формам; </a:t>
            </a:r>
            <a:endParaRPr lang="ru-RU" dirty="0" smtClean="0"/>
          </a:p>
          <a:p>
            <a:r>
              <a:rPr lang="ru-RU" dirty="0"/>
              <a:t>- по подходу к ребенку; </a:t>
            </a:r>
            <a:endParaRPr lang="ru-RU" dirty="0" smtClean="0"/>
          </a:p>
          <a:p>
            <a:r>
              <a:rPr lang="ru-RU" dirty="0"/>
              <a:t>- по преобладающему (доминирующему) методу;</a:t>
            </a:r>
            <a:endParaRPr lang="ru-RU" dirty="0" smtClean="0"/>
          </a:p>
          <a:p>
            <a:r>
              <a:rPr lang="ru-RU" dirty="0"/>
              <a:t>- по категории учащихся.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(</a:t>
            </a:r>
            <a:r>
              <a:rPr lang="ru-RU" b="1" dirty="0"/>
              <a:t>Г. К. </a:t>
            </a:r>
            <a:r>
              <a:rPr lang="ru-RU" b="1" dirty="0" err="1"/>
              <a:t>Селевко</a:t>
            </a:r>
            <a:r>
              <a:rPr lang="ru-RU" b="1" dirty="0"/>
              <a:t>. Современные образовательные технологии)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Технология </a:t>
            </a:r>
            <a:r>
              <a:rPr lang="ru-RU" b="1" dirty="0"/>
              <a:t>обучения</a:t>
            </a:r>
            <a:r>
              <a:rPr lang="ru-RU" dirty="0"/>
              <a:t>– совокупность форм, методов, приемов и средств передачи социального опыта, а также техническое оснащение этого процесса.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92888" cy="1084982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dirty="0" smtClean="0"/>
              <a:t> Важнейшие характеристики </a:t>
            </a:r>
            <a:r>
              <a:rPr lang="ru-RU" dirty="0"/>
              <a:t>технологий </a:t>
            </a:r>
            <a:r>
              <a:rPr lang="ru-RU" dirty="0" smtClean="0"/>
              <a:t>обучения: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1. </a:t>
            </a:r>
            <a:r>
              <a:rPr lang="ru-RU" dirty="0" smtClean="0"/>
              <a:t>Результативность.</a:t>
            </a:r>
          </a:p>
          <a:p>
            <a:pPr>
              <a:buNone/>
            </a:pPr>
            <a:r>
              <a:rPr lang="ru-RU" dirty="0"/>
              <a:t>2. </a:t>
            </a:r>
            <a:r>
              <a:rPr lang="ru-RU" dirty="0" smtClean="0"/>
              <a:t>Экономичность.</a:t>
            </a:r>
          </a:p>
          <a:p>
            <a:pPr>
              <a:buNone/>
            </a:pPr>
            <a:r>
              <a:rPr lang="ru-RU" dirty="0"/>
              <a:t>3. Эргономичность (обучение происходит в обстановке сотрудничества, положительного эмоционального микроклимата, при отсутствии перегрузки и переутомления).</a:t>
            </a:r>
            <a:endParaRPr lang="ru-RU" dirty="0" smtClean="0"/>
          </a:p>
          <a:p>
            <a:pPr>
              <a:buNone/>
            </a:pPr>
            <a:r>
              <a:rPr lang="ru-RU" dirty="0"/>
              <a:t>4. Высокая </a:t>
            </a:r>
            <a:r>
              <a:rPr lang="ru-RU" dirty="0" err="1"/>
              <a:t>мотивированность</a:t>
            </a:r>
            <a:r>
              <a:rPr lang="ru-RU" dirty="0"/>
              <a:t> в изучении </a:t>
            </a:r>
            <a:r>
              <a:rPr lang="ru-RU" dirty="0" smtClean="0"/>
              <a:t>предмета</a:t>
            </a:r>
            <a:r>
              <a:rPr lang="ru-RU" dirty="0"/>
              <a:t>.</a:t>
            </a:r>
            <a:endParaRPr lang="ru-RU" dirty="0" smtClean="0"/>
          </a:p>
          <a:p>
            <a:pPr>
              <a:buNone/>
            </a:pPr>
            <a:r>
              <a:rPr lang="ru-RU" dirty="0"/>
              <a:t>5. Универсальность (иметь широкое </a:t>
            </a:r>
            <a:r>
              <a:rPr lang="ru-RU" dirty="0" smtClean="0"/>
              <a:t>применение)</a:t>
            </a:r>
          </a:p>
          <a:p>
            <a:pPr>
              <a:buNone/>
            </a:pPr>
            <a:r>
              <a:rPr lang="ru-RU" dirty="0"/>
              <a:t>6. </a:t>
            </a:r>
            <a:r>
              <a:rPr lang="ru-RU" dirty="0" err="1"/>
              <a:t>Интегрированность</a:t>
            </a:r>
            <a:r>
              <a:rPr lang="ru-RU" dirty="0"/>
              <a:t> (быть взаимосвязанными).</a:t>
            </a:r>
            <a:endParaRPr lang="ru-RU" dirty="0" smtClean="0"/>
          </a:p>
          <a:p>
            <a:pPr>
              <a:buNone/>
            </a:pPr>
            <a:r>
              <a:rPr lang="ru-RU" dirty="0"/>
              <a:t>7. </a:t>
            </a:r>
            <a:r>
              <a:rPr lang="ru-RU" dirty="0" err="1"/>
              <a:t>Креативность</a:t>
            </a:r>
            <a:r>
              <a:rPr lang="ru-RU" dirty="0"/>
              <a:t> (носить творческий характер).</a:t>
            </a:r>
            <a:endParaRPr lang="ru-RU" dirty="0" smtClean="0"/>
          </a:p>
          <a:p>
            <a:pPr>
              <a:buNone/>
            </a:pPr>
            <a:r>
              <a:rPr lang="ru-RU" dirty="0"/>
              <a:t>8. </a:t>
            </a:r>
            <a:r>
              <a:rPr lang="ru-RU" dirty="0" err="1"/>
              <a:t>Гумманость</a:t>
            </a:r>
            <a:r>
              <a:rPr lang="ru-RU" dirty="0"/>
              <a:t> (способствовать развитию личности).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Личностно-ориентированные технологии обучения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Личностно-ориентированный подход к обучению предполагает признание ученика главной действующей фигурой всего образовательного процесса. На основе данного положения и развиваются такие методические технологии образовательного процесса, которые личность ученика признают центральным звеном в системе обучения.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Разноуровневый</a:t>
            </a:r>
            <a:r>
              <a:rPr lang="ru-RU" dirty="0"/>
              <a:t> подход — ориентация на разный уровень сложности программного материала, доступного ученику.</a:t>
            </a:r>
            <a:endParaRPr lang="ru-RU" dirty="0" smtClean="0"/>
          </a:p>
          <a:p>
            <a:r>
              <a:rPr lang="ru-RU" dirty="0"/>
              <a:t>Дифференцированный подход — выделение групп детей на основе внешней (точнее, смешанной) дифференциации: по знаниям, способностям, типу образовательного учреждения.</a:t>
            </a:r>
            <a:endParaRPr lang="ru-RU" dirty="0" smtClean="0"/>
          </a:p>
          <a:p>
            <a:r>
              <a:rPr lang="ru-RU" dirty="0"/>
              <a:t>Индивидуальный подход — распределение детей по однородным группам: успеваемости, способностям, социальной (профессиональной) направленности.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1812</Words>
  <Application>Microsoft Office PowerPoint</Application>
  <PresentationFormat>Экран (4:3)</PresentationFormat>
  <Paragraphs>199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СОВРЕМЕННЫЕ ОБРАЗОВАТЕЛЬНЫЕ ТЕХНОЛОГИИ</vt:lpstr>
      <vt:lpstr>Слайд 2</vt:lpstr>
      <vt:lpstr>Слайд 3</vt:lpstr>
      <vt:lpstr>Слайд 4</vt:lpstr>
      <vt:lpstr>Классификация педагогических технологий </vt:lpstr>
      <vt:lpstr>Слайд 6</vt:lpstr>
      <vt:lpstr>  Важнейшие характеристики технологий обучения: </vt:lpstr>
      <vt:lpstr>Личностно-ориентированные технологии обучения </vt:lpstr>
      <vt:lpstr>Слайд 9</vt:lpstr>
      <vt:lpstr>Личностно-ориентированное обучение </vt:lpstr>
      <vt:lpstr>Технологии, отвечающие требованиям ФГОС:  </vt:lpstr>
      <vt:lpstr>Подходы по ФГОС </vt:lpstr>
      <vt:lpstr>Технология проблемного обучения </vt:lpstr>
      <vt:lpstr>Компоненты проблемной ситуации</vt:lpstr>
      <vt:lpstr>Этапы технология проблемного обучения: </vt:lpstr>
      <vt:lpstr> </vt:lpstr>
      <vt:lpstr>Результат обсуждения: </vt:lpstr>
      <vt:lpstr>Выход на новую проблемную ситуацию. </vt:lpstr>
      <vt:lpstr>Интерактивные технологии </vt:lpstr>
      <vt:lpstr>Слайд 20</vt:lpstr>
      <vt:lpstr>Технология коллективного взаимообучения </vt:lpstr>
      <vt:lpstr>Слайд 22</vt:lpstr>
      <vt:lpstr>Преимущества КСО: </vt:lpstr>
      <vt:lpstr>Виды парных работ</vt:lpstr>
      <vt:lpstr>Работа в парах сменного состава</vt:lpstr>
      <vt:lpstr>Анализ работы в парах сменного состава</vt:lpstr>
      <vt:lpstr>Кооперативно-распределительная работа</vt:lpstr>
      <vt:lpstr>Слайд 28</vt:lpstr>
      <vt:lpstr>Приёмы рефлексии</vt:lpstr>
      <vt:lpstr>Слайд 30</vt:lpstr>
      <vt:lpstr>Выбери утверждение: </vt:lpstr>
      <vt:lpstr>Неоконченные предложения для самоанализа учащегося: </vt:lpstr>
      <vt:lpstr>Использование игры в учебном процессе </vt:lpstr>
      <vt:lpstr>Этапы организации и развития игры</vt:lpstr>
      <vt:lpstr>Проектный метод</vt:lpstr>
      <vt:lpstr>Исследование или проект? </vt:lpstr>
      <vt:lpstr>Слайд 37</vt:lpstr>
      <vt:lpstr>Технология групповой проблемной работы</vt:lpstr>
      <vt:lpstr>Структура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ОБРАЗОВАТЕЛЬНЫЕ ТЕХНОЛОГИИ</dc:title>
  <dc:creator>User</dc:creator>
  <cp:lastModifiedBy>Виктория</cp:lastModifiedBy>
  <cp:revision>46</cp:revision>
  <dcterms:created xsi:type="dcterms:W3CDTF">2015-02-09T13:32:39Z</dcterms:created>
  <dcterms:modified xsi:type="dcterms:W3CDTF">2015-02-15T11:08:23Z</dcterms:modified>
</cp:coreProperties>
</file>